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7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5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0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C2D0"/>
    <a:srgbClr val="0D1E38"/>
    <a:srgbClr val="60C1D8"/>
    <a:srgbClr val="0E4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0D1E38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D1E38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159292"/>
          </a:xfrm>
          <a:prstGeom prst="rect">
            <a:avLst/>
          </a:prstGeom>
          <a:solidFill>
            <a:srgbClr val="4FC2D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Allusion</a:t>
            </a:r>
          </a:p>
          <a:p>
            <a:r>
              <a:rPr lang="en-US" dirty="0" smtClean="0"/>
              <a:t>Antagonist</a:t>
            </a:r>
          </a:p>
          <a:p>
            <a:r>
              <a:rPr lang="en-US" dirty="0" smtClean="0"/>
              <a:t>Climax</a:t>
            </a:r>
          </a:p>
          <a:p>
            <a:r>
              <a:rPr lang="en-US" dirty="0" smtClean="0"/>
              <a:t>Conflict</a:t>
            </a:r>
          </a:p>
          <a:p>
            <a:r>
              <a:rPr lang="en-US" dirty="0" smtClean="0"/>
              <a:t>Connotation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Allusion</a:t>
            </a:r>
          </a:p>
          <a:p>
            <a:pPr marL="919163" indent="-349250"/>
            <a:r>
              <a:rPr lang="en-US" dirty="0" smtClean="0"/>
              <a:t>Antagonist</a:t>
            </a:r>
          </a:p>
          <a:p>
            <a:pPr marL="919163" indent="-349250"/>
            <a:r>
              <a:rPr lang="en-US" dirty="0" smtClean="0"/>
              <a:t>Climax</a:t>
            </a:r>
          </a:p>
          <a:p>
            <a:pPr marL="919163" indent="-349250"/>
            <a:r>
              <a:rPr lang="en-US" dirty="0" smtClean="0"/>
              <a:t>Conflict</a:t>
            </a:r>
          </a:p>
          <a:p>
            <a:pPr marL="919163" indent="-349250"/>
            <a:r>
              <a:rPr lang="en-US" dirty="0" smtClean="0"/>
              <a:t>Connotation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5400" dirty="0"/>
              <a:t>an author’s purposeful reference to something else in a literary work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Antagonist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person who actively opposes or is hostile to someone or something; an adversary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Climax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point in a narrative at which the conflict or tension hits the highest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Conflict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literary element that involves a struggle between two opposing forces usually a protagonist and an antagonist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Connotation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quotation from or reference to a book, paper, or author, especially in a scholarly work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Denotation</a:t>
            </a:r>
          </a:p>
          <a:p>
            <a:r>
              <a:rPr lang="en-US" dirty="0" smtClean="0"/>
              <a:t>Dynamic character</a:t>
            </a:r>
          </a:p>
          <a:p>
            <a:r>
              <a:rPr lang="en-US" dirty="0" smtClean="0"/>
              <a:t>Exposition</a:t>
            </a:r>
          </a:p>
          <a:p>
            <a:r>
              <a:rPr lang="en-US" dirty="0" smtClean="0"/>
              <a:t>Falling action</a:t>
            </a:r>
          </a:p>
          <a:p>
            <a:r>
              <a:rPr lang="en-US" dirty="0" smtClean="0"/>
              <a:t>Fiction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Denotation</a:t>
            </a:r>
          </a:p>
          <a:p>
            <a:pPr marL="919163" indent="-349250"/>
            <a:r>
              <a:rPr lang="en-US" dirty="0" smtClean="0"/>
              <a:t>Dynamic character</a:t>
            </a:r>
          </a:p>
          <a:p>
            <a:pPr marL="919163" indent="-349250"/>
            <a:r>
              <a:rPr lang="en-US" dirty="0" smtClean="0"/>
              <a:t>Exposition</a:t>
            </a:r>
          </a:p>
          <a:p>
            <a:pPr marL="919163" indent="-349250"/>
            <a:r>
              <a:rPr lang="en-US" dirty="0" smtClean="0"/>
              <a:t>Falling action</a:t>
            </a:r>
          </a:p>
          <a:p>
            <a:pPr marL="919163" indent="-349250"/>
            <a:r>
              <a:rPr lang="en-US" dirty="0" smtClean="0"/>
              <a:t>Fiction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Denotation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 algn="ctr">
              <a:buNone/>
            </a:pPr>
            <a:r>
              <a:rPr lang="en-US" sz="5000" dirty="0"/>
              <a:t>direct and specific meaning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Dynamic character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character that changes throughout the course of the narrative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Exposition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a literary device used to introduce background information about events, settings, characters etc. to the audience or readers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Falling 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part of a literary plot that occurs after the climax has been reached and the conflict has been resolved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Fiction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literature in the form of prose, especially short stories and novels, that describes imaginary events and people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Flashback</a:t>
            </a:r>
          </a:p>
          <a:p>
            <a:r>
              <a:rPr lang="en-US" dirty="0" smtClean="0"/>
              <a:t>Flat character</a:t>
            </a:r>
          </a:p>
          <a:p>
            <a:r>
              <a:rPr lang="en-US" dirty="0" smtClean="0"/>
              <a:t>Foreshadowing</a:t>
            </a:r>
          </a:p>
          <a:p>
            <a:r>
              <a:rPr lang="en-US" dirty="0" smtClean="0"/>
              <a:t>Inciting incident</a:t>
            </a:r>
          </a:p>
          <a:p>
            <a:r>
              <a:rPr lang="en-US" dirty="0" smtClean="0"/>
              <a:t>Mood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Flashback</a:t>
            </a:r>
          </a:p>
          <a:p>
            <a:pPr marL="919163" indent="-349250"/>
            <a:r>
              <a:rPr lang="en-US" dirty="0" smtClean="0"/>
              <a:t>Flat character</a:t>
            </a:r>
          </a:p>
          <a:p>
            <a:pPr marL="919163" indent="-349250"/>
            <a:r>
              <a:rPr lang="en-US" dirty="0"/>
              <a:t>F</a:t>
            </a:r>
            <a:r>
              <a:rPr lang="en-US" dirty="0" smtClean="0"/>
              <a:t>oreshadowing</a:t>
            </a:r>
          </a:p>
          <a:p>
            <a:pPr marL="919163" indent="-349250"/>
            <a:r>
              <a:rPr lang="en-US" dirty="0" smtClean="0"/>
              <a:t>Inciting incident</a:t>
            </a:r>
          </a:p>
          <a:p>
            <a:pPr marL="919163" indent="-349250"/>
            <a:r>
              <a:rPr lang="en-US" dirty="0" smtClean="0"/>
              <a:t>Mood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Flashback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moments identified by the author that relate to previous events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Flat character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characters that are two-dimensional and are relatively uncomplicated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Foreshadowing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clues by the author that allude to later events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Inciting incident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event that sets the central conflict in motion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Mood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feeling(s) evoked in the reader as a reaction to the narrative’s atmosphere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3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Narrative</a:t>
            </a:r>
          </a:p>
          <a:p>
            <a:r>
              <a:rPr lang="en-US" dirty="0" smtClean="0"/>
              <a:t>Plot</a:t>
            </a:r>
          </a:p>
          <a:p>
            <a:r>
              <a:rPr lang="en-US" dirty="0" smtClean="0"/>
              <a:t>Point-of-view</a:t>
            </a:r>
          </a:p>
          <a:p>
            <a:r>
              <a:rPr lang="en-US" dirty="0" smtClean="0"/>
              <a:t>Protagonist</a:t>
            </a:r>
          </a:p>
          <a:p>
            <a:r>
              <a:rPr lang="en-US" dirty="0" smtClean="0"/>
              <a:t>Resolution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Narrative</a:t>
            </a:r>
          </a:p>
          <a:p>
            <a:pPr marL="919163" indent="-349250"/>
            <a:r>
              <a:rPr lang="en-US" dirty="0" smtClean="0"/>
              <a:t>Plot</a:t>
            </a:r>
          </a:p>
          <a:p>
            <a:pPr marL="919163" indent="-349250"/>
            <a:r>
              <a:rPr lang="en-US" dirty="0" smtClean="0"/>
              <a:t>Point-of-view</a:t>
            </a:r>
          </a:p>
          <a:p>
            <a:pPr marL="919163" indent="-349250"/>
            <a:r>
              <a:rPr lang="en-US" dirty="0" smtClean="0"/>
              <a:t>Protagonist</a:t>
            </a:r>
          </a:p>
          <a:p>
            <a:pPr marL="919163" indent="-349250"/>
            <a:r>
              <a:rPr lang="en-US" dirty="0" smtClean="0"/>
              <a:t>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</a:t>
            </a:r>
            <a:r>
              <a:rPr lang="en-US" smtClean="0"/>
              <a:t>the words.</a:t>
            </a:r>
            <a:endParaRPr lang="en-US" dirty="0" smtClean="0"/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Narrative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spoken or written account of connected events; a story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Plot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 events </a:t>
            </a:r>
            <a:r>
              <a:rPr lang="en-US" sz="5400" dirty="0" smtClean="0"/>
              <a:t>that make </a:t>
            </a:r>
            <a:r>
              <a:rPr lang="en-US" sz="5400" dirty="0"/>
              <a:t>up a storyline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Point-of-view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 narrator's position in relation to the story being told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Protagonist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leading character or one of the major characters in a drama, movie, novel, or other fictional text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Resolution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the point in a literary work at which the chief dramatic complication is worked out</a:t>
            </a:r>
          </a:p>
        </p:txBody>
      </p:sp>
    </p:spTree>
    <p:extLst>
      <p:ext uri="{BB962C8B-B14F-4D97-AF65-F5344CB8AC3E}">
        <p14:creationId xmlns:p14="http://schemas.microsoft.com/office/powerpoint/2010/main" val="160726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0D1E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59292"/>
          </a:xfrm>
          <a:prstGeom prst="rect">
            <a:avLst/>
          </a:prstGeom>
          <a:solidFill>
            <a:srgbClr val="4FC2D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Fiction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and Narrative Writing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4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Rising action</a:t>
            </a:r>
          </a:p>
          <a:p>
            <a:r>
              <a:rPr lang="en-US" dirty="0" smtClean="0"/>
              <a:t>Round character</a:t>
            </a:r>
          </a:p>
          <a:p>
            <a:r>
              <a:rPr lang="en-US" dirty="0" smtClean="0"/>
              <a:t>Static character</a:t>
            </a:r>
          </a:p>
          <a:p>
            <a:r>
              <a:rPr lang="en-US" dirty="0" smtClean="0"/>
              <a:t>Theme</a:t>
            </a:r>
          </a:p>
          <a:p>
            <a:r>
              <a:rPr lang="en-US" dirty="0" smtClean="0"/>
              <a:t>Tone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Rising action</a:t>
            </a:r>
          </a:p>
          <a:p>
            <a:pPr marL="919163" indent="-349250"/>
            <a:r>
              <a:rPr lang="en-US" dirty="0" smtClean="0"/>
              <a:t>Round character</a:t>
            </a:r>
          </a:p>
          <a:p>
            <a:pPr marL="919163" indent="-349250"/>
            <a:r>
              <a:rPr lang="en-US" dirty="0" smtClean="0"/>
              <a:t>Static character</a:t>
            </a:r>
          </a:p>
          <a:p>
            <a:pPr marL="919163" indent="-349250"/>
            <a:r>
              <a:rPr lang="en-US" dirty="0" smtClean="0"/>
              <a:t>Theme</a:t>
            </a:r>
          </a:p>
          <a:p>
            <a:pPr marL="919163" indent="-349250"/>
            <a:r>
              <a:rPr lang="en-US" dirty="0" smtClean="0"/>
              <a:t>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Rising action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related series of incidents in a literary plot that build toward the point of greatest interest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Round character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realistic character that displays multiple character traits that is complex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Static character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character that does not change throughout the course of the narrative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Theme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main idea or an underlying meaning of a literary work that may be stated directly or indirectly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Tone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author’s attitude toward the subject/topic evoked through diction 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1106</Words>
  <Application>Microsoft Macintosh PowerPoint</Application>
  <PresentationFormat>On-screen Show (4:3)</PresentationFormat>
  <Paragraphs>189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Allusion</vt:lpstr>
      <vt:lpstr>Antagonist</vt:lpstr>
      <vt:lpstr>Climax</vt:lpstr>
      <vt:lpstr>Conflict</vt:lpstr>
      <vt:lpstr>Connotation</vt:lpstr>
      <vt:lpstr>PowerPoint Presentation</vt:lpstr>
      <vt:lpstr>Week #2 Words</vt:lpstr>
      <vt:lpstr>Week #2 Pretest</vt:lpstr>
      <vt:lpstr>Denotation</vt:lpstr>
      <vt:lpstr>Dynamic character</vt:lpstr>
      <vt:lpstr>Exposition</vt:lpstr>
      <vt:lpstr>Falling action</vt:lpstr>
      <vt:lpstr>Fiction</vt:lpstr>
      <vt:lpstr>PowerPoint Presentation</vt:lpstr>
      <vt:lpstr>Week #3 Words</vt:lpstr>
      <vt:lpstr>Week #3 Pretest</vt:lpstr>
      <vt:lpstr>Flashback</vt:lpstr>
      <vt:lpstr>Flat character</vt:lpstr>
      <vt:lpstr>Foreshadowing</vt:lpstr>
      <vt:lpstr>Inciting incident</vt:lpstr>
      <vt:lpstr>Mood</vt:lpstr>
      <vt:lpstr>PowerPoint Presentation</vt:lpstr>
      <vt:lpstr>Week #4 Words</vt:lpstr>
      <vt:lpstr>Week #4 Pretest</vt:lpstr>
      <vt:lpstr>Narrative</vt:lpstr>
      <vt:lpstr>Plot</vt:lpstr>
      <vt:lpstr>Point-of-view</vt:lpstr>
      <vt:lpstr>Protagonist</vt:lpstr>
      <vt:lpstr>Resolution</vt:lpstr>
      <vt:lpstr>PowerPoint Presentation</vt:lpstr>
      <vt:lpstr>Week #5 Words</vt:lpstr>
      <vt:lpstr>Week #5 Pretest</vt:lpstr>
      <vt:lpstr>Rising action</vt:lpstr>
      <vt:lpstr>Round character</vt:lpstr>
      <vt:lpstr>Static character</vt:lpstr>
      <vt:lpstr>Theme</vt:lpstr>
      <vt:lpstr>Tone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24</cp:revision>
  <dcterms:created xsi:type="dcterms:W3CDTF">2020-08-22T21:23:51Z</dcterms:created>
  <dcterms:modified xsi:type="dcterms:W3CDTF">2020-09-06T22:15:12Z</dcterms:modified>
</cp:coreProperties>
</file>